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46"/>
  </p:notesMasterIdLst>
  <p:sldIdLst>
    <p:sldId id="294" r:id="rId2"/>
    <p:sldId id="365" r:id="rId3"/>
    <p:sldId id="322" r:id="rId4"/>
    <p:sldId id="323" r:id="rId5"/>
    <p:sldId id="349" r:id="rId6"/>
    <p:sldId id="350" r:id="rId7"/>
    <p:sldId id="362" r:id="rId8"/>
    <p:sldId id="351" r:id="rId9"/>
    <p:sldId id="335" r:id="rId10"/>
    <p:sldId id="357" r:id="rId11"/>
    <p:sldId id="336" r:id="rId12"/>
    <p:sldId id="337" r:id="rId13"/>
    <p:sldId id="324" r:id="rId14"/>
    <p:sldId id="325" r:id="rId15"/>
    <p:sldId id="353" r:id="rId16"/>
    <p:sldId id="326" r:id="rId17"/>
    <p:sldId id="354" r:id="rId18"/>
    <p:sldId id="327" r:id="rId19"/>
    <p:sldId id="355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56" r:id="rId28"/>
    <p:sldId id="358" r:id="rId29"/>
    <p:sldId id="359" r:id="rId30"/>
    <p:sldId id="360" r:id="rId31"/>
    <p:sldId id="361" r:id="rId32"/>
    <p:sldId id="338" r:id="rId33"/>
    <p:sldId id="340" r:id="rId34"/>
    <p:sldId id="339" r:id="rId35"/>
    <p:sldId id="341" r:id="rId36"/>
    <p:sldId id="342" r:id="rId37"/>
    <p:sldId id="343" r:id="rId38"/>
    <p:sldId id="344" r:id="rId39"/>
    <p:sldId id="345" r:id="rId40"/>
    <p:sldId id="364" r:id="rId41"/>
    <p:sldId id="346" r:id="rId42"/>
    <p:sldId id="347" r:id="rId43"/>
    <p:sldId id="348" r:id="rId44"/>
    <p:sldId id="367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18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 varScale="1">
        <p:scale>
          <a:sx n="72" d="100"/>
          <a:sy n="72" d="100"/>
        </p:scale>
        <p:origin x="9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E1D33-8F78-40F4-9211-4D8A6F0CBA69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53A0E-9CEB-4A0F-B15C-D4B36051CE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1499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9DCE9-943E-4D1C-8B95-FFC49AED5315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F05EE-0EDC-4B5B-B7C7-E3573B4830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microsoft.com/office/2007/relationships/hdphoto" Target="../media/hdphoto1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026" name="Picture 2" descr="Besm0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09600"/>
            <a:ext cx="7467600" cy="4549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868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85800" y="990600"/>
            <a:ext cx="7772400" cy="12954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و سلامت دهان</a:t>
            </a:r>
            <a:r>
              <a:rPr kumimoji="0" lang="en-US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a-IR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فلوراید</a:t>
            </a:r>
            <a:endParaRPr kumimoji="0" lang="en-US" sz="8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3352800"/>
            <a:ext cx="7772400" cy="2667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a-IR" sz="4800" b="1" dirty="0" smtClean="0">
                <a:solidFill>
                  <a:srgbClr val="00B050"/>
                </a:solidFill>
              </a:rPr>
              <a:t>طرح ملی کنترل </a:t>
            </a:r>
          </a:p>
          <a:p>
            <a:r>
              <a:rPr lang="fa-IR" sz="4800" b="1" dirty="0" smtClean="0">
                <a:solidFill>
                  <a:srgbClr val="00B050"/>
                </a:solidFill>
              </a:rPr>
              <a:t>و پیشگیری از پوسیدگی دندان</a:t>
            </a:r>
            <a:endParaRPr lang="en-US" sz="4800" b="1" dirty="0">
              <a:solidFill>
                <a:srgbClr val="00B050"/>
              </a:solidFill>
            </a:endParaRPr>
          </a:p>
        </p:txBody>
      </p:sp>
      <p:pic>
        <p:nvPicPr>
          <p:cNvPr id="11" name="Picture 10" descr="F:\HP\Pictures\dii\LOGOS\1284810465_4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F:\HP\Pictures\dii\LOGOS\WHO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ar-SA" sz="4800" b="1" dirty="0">
                <a:solidFill>
                  <a:srgbClr val="FF0000"/>
                </a:solidFill>
              </a:rPr>
              <a:t>فلوراید چیست و در کجا یافت </a:t>
            </a:r>
            <a:r>
              <a:rPr lang="ar-SA" sz="4800" b="1" dirty="0" smtClean="0">
                <a:solidFill>
                  <a:srgbClr val="FF0000"/>
                </a:solidFill>
              </a:rPr>
              <a:t>ميشود</a:t>
            </a:r>
            <a:r>
              <a:rPr lang="fa-IR" sz="4800" b="1" dirty="0" smtClean="0">
                <a:solidFill>
                  <a:srgbClr val="FF0000"/>
                </a:solidFill>
              </a:rPr>
              <a:t>؟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1905000"/>
            <a:ext cx="7967004" cy="3657600"/>
          </a:xfrm>
        </p:spPr>
        <p:txBody>
          <a:bodyPr>
            <a:normAutofit fontScale="92500"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فلوراید یک یون شیمیایی است.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بطور آزاد در طبیعت یافت نمی شود.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تركيبات مختلف آن در هوا، آب، خاک و مواد غذایی یافت می شود.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فقط یون آزاد فلوراید دارای اثربخشی لازم است</a:t>
            </a:r>
          </a:p>
        </p:txBody>
      </p:sp>
    </p:spTree>
    <p:extLst>
      <p:ext uri="{BB962C8B-B14F-4D97-AF65-F5344CB8AC3E}">
        <p14:creationId xmlns:p14="http://schemas.microsoft.com/office/powerpoint/2010/main" val="81488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66800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</a:t>
            </a:r>
            <a:r>
              <a:rPr lang="ar-SA" sz="8000" b="1" dirty="0">
                <a:solidFill>
                  <a:srgbClr val="FF0000"/>
                </a:solidFill>
              </a:rPr>
              <a:t>فلوراید </a:t>
            </a:r>
            <a:r>
              <a:rPr lang="ar-SA" sz="8000" b="1" dirty="0" smtClean="0">
                <a:solidFill>
                  <a:srgbClr val="FF0000"/>
                </a:solidFill>
              </a:rPr>
              <a:t>چ</a:t>
            </a:r>
            <a:r>
              <a:rPr lang="fa-IR" sz="8000" b="1" dirty="0" smtClean="0">
                <a:solidFill>
                  <a:srgbClr val="FF0000"/>
                </a:solidFill>
              </a:rPr>
              <a:t>کار </a:t>
            </a:r>
            <a:r>
              <a:rPr lang="ar-SA" sz="8000" b="1" dirty="0" smtClean="0">
                <a:solidFill>
                  <a:srgbClr val="FF0000"/>
                </a:solidFill>
              </a:rPr>
              <a:t>مي</a:t>
            </a:r>
            <a:r>
              <a:rPr lang="fa-IR" sz="8000" b="1" dirty="0" smtClean="0">
                <a:solidFill>
                  <a:srgbClr val="FF0000"/>
                </a:solidFill>
              </a:rPr>
              <a:t>کند؟</a:t>
            </a:r>
            <a:endParaRPr lang="en-US" sz="8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36220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فلوراید بیش از هر چیز با سلامت دهان مربوط می شود.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نقش اصلی فلوراید استحکام بیشترساختمان دندان و استخوان بندی انسان می باشد.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07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66800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</a:t>
            </a:r>
            <a:r>
              <a:rPr lang="ar-SA" sz="8000" b="1" dirty="0">
                <a:solidFill>
                  <a:srgbClr val="FF0000"/>
                </a:solidFill>
              </a:rPr>
              <a:t>فلوراید </a:t>
            </a:r>
            <a:r>
              <a:rPr lang="ar-SA" sz="8000" b="1" dirty="0" smtClean="0">
                <a:solidFill>
                  <a:srgbClr val="FF0000"/>
                </a:solidFill>
              </a:rPr>
              <a:t>چ</a:t>
            </a:r>
            <a:r>
              <a:rPr lang="fa-IR" sz="8000" b="1" dirty="0" smtClean="0">
                <a:solidFill>
                  <a:srgbClr val="FF0000"/>
                </a:solidFill>
              </a:rPr>
              <a:t>کار </a:t>
            </a:r>
            <a:r>
              <a:rPr lang="ar-SA" sz="8000" b="1" dirty="0" smtClean="0">
                <a:solidFill>
                  <a:srgbClr val="FF0000"/>
                </a:solidFill>
              </a:rPr>
              <a:t>مي</a:t>
            </a:r>
            <a:r>
              <a:rPr lang="fa-IR" sz="8000" b="1" dirty="0" smtClean="0">
                <a:solidFill>
                  <a:srgbClr val="FF0000"/>
                </a:solidFill>
              </a:rPr>
              <a:t>کند؟</a:t>
            </a:r>
            <a:endParaRPr lang="en-US" sz="8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36220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800" b="1" dirty="0" smtClean="0">
                <a:solidFill>
                  <a:srgbClr val="002060"/>
                </a:solidFill>
              </a:rPr>
              <a:t>نقش فلوراید در زمان تشکیل دندان </a:t>
            </a:r>
          </a:p>
          <a:p>
            <a:pPr marL="514350" indent="-514350" algn="r" rtl="1">
              <a:buFont typeface="Arial" pitchFamily="34" charset="0"/>
              <a:buChar char="•"/>
            </a:pPr>
            <a:endParaRPr lang="fa-IR" sz="3600" b="1" dirty="0" smtClean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800" b="1" dirty="0" smtClean="0">
                <a:solidFill>
                  <a:srgbClr val="002060"/>
                </a:solidFill>
              </a:rPr>
              <a:t>نقش فلوراید پس از رویش دندانها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60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66800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</a:t>
            </a:r>
            <a:r>
              <a:rPr lang="ar-SA" sz="8000" b="1" dirty="0">
                <a:solidFill>
                  <a:srgbClr val="FF0000"/>
                </a:solidFill>
              </a:rPr>
              <a:t>فلوراید </a:t>
            </a:r>
            <a:r>
              <a:rPr lang="ar-SA" sz="8000" b="1" dirty="0" smtClean="0">
                <a:solidFill>
                  <a:srgbClr val="FF0000"/>
                </a:solidFill>
              </a:rPr>
              <a:t>چ</a:t>
            </a:r>
            <a:r>
              <a:rPr lang="fa-IR" sz="8000" b="1" dirty="0" smtClean="0">
                <a:solidFill>
                  <a:srgbClr val="FF0000"/>
                </a:solidFill>
              </a:rPr>
              <a:t>کار </a:t>
            </a:r>
            <a:r>
              <a:rPr lang="ar-SA" sz="8000" b="1" dirty="0" smtClean="0">
                <a:solidFill>
                  <a:srgbClr val="FF0000"/>
                </a:solidFill>
              </a:rPr>
              <a:t>مي</a:t>
            </a:r>
            <a:r>
              <a:rPr lang="fa-IR" sz="8000" b="1" dirty="0" smtClean="0">
                <a:solidFill>
                  <a:srgbClr val="FF0000"/>
                </a:solidFill>
              </a:rPr>
              <a:t>کند؟</a:t>
            </a:r>
            <a:endParaRPr lang="en-US" sz="8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36220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800" b="1" dirty="0" smtClean="0">
                <a:solidFill>
                  <a:srgbClr val="002060"/>
                </a:solidFill>
              </a:rPr>
              <a:t>نقش فلوراید در زمان تشکیل دندان </a:t>
            </a:r>
          </a:p>
          <a:p>
            <a:pPr algn="r" rtl="1"/>
            <a:endParaRPr lang="fa-IR" sz="2000" b="1" dirty="0" smtClean="0">
              <a:solidFill>
                <a:srgbClr val="002060"/>
              </a:solidFill>
            </a:endParaRPr>
          </a:p>
          <a:p>
            <a:pPr marL="971550" lvl="1" indent="-514350" algn="r" rtl="1">
              <a:buFont typeface="+mj-lt"/>
              <a:buAutoNum type="arabicPeriod"/>
            </a:pPr>
            <a:r>
              <a:rPr lang="fa-IR" b="1" dirty="0" smtClean="0">
                <a:solidFill>
                  <a:srgbClr val="00B050"/>
                </a:solidFill>
              </a:rPr>
              <a:t>کمک به تشکیل بلورهای تشکیل دهنده ساختمان دندان</a:t>
            </a:r>
          </a:p>
          <a:p>
            <a:pPr marL="971550" lvl="1" indent="-514350" algn="r" rtl="1">
              <a:buFont typeface="+mj-lt"/>
              <a:buAutoNum type="arabicPeriod"/>
            </a:pPr>
            <a:r>
              <a:rPr lang="fa-IR" b="1" dirty="0" smtClean="0">
                <a:solidFill>
                  <a:srgbClr val="00B050"/>
                </a:solidFill>
              </a:rPr>
              <a:t>کمک به افزایش سختی و مقاومت دندان در برابر پوسیدگی</a:t>
            </a:r>
          </a:p>
          <a:p>
            <a:pPr marL="971550" lvl="1" indent="-514350" algn="r" rtl="1">
              <a:buFont typeface="Arial" pitchFamily="34" charset="0"/>
              <a:buChar char="•"/>
            </a:pPr>
            <a:endParaRPr lang="fa-IR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8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7170" name="Picture 7" descr="Fig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2" t="23882" r="21924"/>
          <a:stretch>
            <a:fillRect/>
          </a:stretch>
        </p:blipFill>
        <p:spPr bwMode="auto">
          <a:xfrm>
            <a:off x="304800" y="1524000"/>
            <a:ext cx="8300143" cy="364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95400" y="609600"/>
            <a:ext cx="701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SA" sz="4800" b="1" dirty="0">
                <a:solidFill>
                  <a:srgbClr val="FF0000"/>
                </a:solidFill>
              </a:rPr>
              <a:t>شكل </a:t>
            </a:r>
            <a:r>
              <a:rPr lang="ar-SA" sz="4800" b="1" dirty="0" smtClean="0">
                <a:solidFill>
                  <a:srgbClr val="FF0000"/>
                </a:solidFill>
              </a:rPr>
              <a:t>تشكيل </a:t>
            </a:r>
            <a:r>
              <a:rPr lang="ar-SA" sz="4800" b="1" dirty="0">
                <a:solidFill>
                  <a:srgbClr val="FF0000"/>
                </a:solidFill>
              </a:rPr>
              <a:t>كريستال فلوروآپاتيت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7400" y="5257800"/>
            <a:ext cx="5105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b="1" dirty="0"/>
              <a:t>يون‌هاي فلورايد جايگزين يون‌هاي هيدروكسيل شده و كريستال‌هاي فلوروآپاتيت به جاي هيدرواكسي آپاتيت تشكيل شود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17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066800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</a:t>
            </a:r>
            <a:r>
              <a:rPr lang="ar-SA" sz="8000" b="1" dirty="0">
                <a:solidFill>
                  <a:srgbClr val="FF0000"/>
                </a:solidFill>
              </a:rPr>
              <a:t>فلوراید </a:t>
            </a:r>
            <a:r>
              <a:rPr lang="ar-SA" sz="8000" b="1" dirty="0" smtClean="0">
                <a:solidFill>
                  <a:srgbClr val="FF0000"/>
                </a:solidFill>
              </a:rPr>
              <a:t>چ</a:t>
            </a:r>
            <a:r>
              <a:rPr lang="fa-IR" sz="8000" b="1" dirty="0" smtClean="0">
                <a:solidFill>
                  <a:srgbClr val="FF0000"/>
                </a:solidFill>
              </a:rPr>
              <a:t>کار </a:t>
            </a:r>
            <a:r>
              <a:rPr lang="ar-SA" sz="8000" b="1" dirty="0" smtClean="0">
                <a:solidFill>
                  <a:srgbClr val="FF0000"/>
                </a:solidFill>
              </a:rPr>
              <a:t>مي</a:t>
            </a:r>
            <a:r>
              <a:rPr lang="fa-IR" sz="8000" b="1" dirty="0" smtClean="0">
                <a:solidFill>
                  <a:srgbClr val="FF0000"/>
                </a:solidFill>
              </a:rPr>
              <a:t>کند؟</a:t>
            </a:r>
            <a:endParaRPr lang="en-US" sz="8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36220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800" b="1" dirty="0" smtClean="0">
                <a:solidFill>
                  <a:srgbClr val="002060"/>
                </a:solidFill>
              </a:rPr>
              <a:t>نقش فلوراید پس از رویش دندانها</a:t>
            </a:r>
          </a:p>
          <a:p>
            <a:pPr marL="1200150" lvl="1" indent="-742950" algn="r" rtl="1">
              <a:buFont typeface="+mj-lt"/>
              <a:buAutoNum type="arabicPeriod"/>
            </a:pPr>
            <a:r>
              <a:rPr lang="fa-IR" sz="3600" b="1" dirty="0" smtClean="0">
                <a:solidFill>
                  <a:srgbClr val="00B050"/>
                </a:solidFill>
              </a:rPr>
              <a:t>کمک به بازگشت املاح به سطح دندان</a:t>
            </a:r>
          </a:p>
          <a:p>
            <a:pPr marL="1200150" lvl="1" indent="-742950" algn="r" rtl="1">
              <a:buFont typeface="+mj-lt"/>
              <a:buAutoNum type="arabicPeriod"/>
            </a:pPr>
            <a:r>
              <a:rPr lang="fa-IR" sz="3600" b="1" dirty="0" smtClean="0">
                <a:solidFill>
                  <a:srgbClr val="00B050"/>
                </a:solidFill>
              </a:rPr>
              <a:t>جذب پلاک دندانی و کاهش باکتری ها</a:t>
            </a:r>
          </a:p>
          <a:p>
            <a:pPr marL="1200150" lvl="1" indent="-742950" algn="r" rtl="1">
              <a:buFont typeface="+mj-lt"/>
              <a:buAutoNum type="arabicPeriod"/>
            </a:pPr>
            <a:r>
              <a:rPr lang="fa-IR" sz="3600" b="1" dirty="0" smtClean="0">
                <a:solidFill>
                  <a:srgbClr val="00B050"/>
                </a:solidFill>
              </a:rPr>
              <a:t>کمک موثر در ارتقاء بهداشت دهان</a:t>
            </a:r>
            <a:endParaRPr lang="en-US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51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9218" name="Picture 9" descr="Fig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0" t="7381" r="5978"/>
          <a:stretch>
            <a:fillRect/>
          </a:stretch>
        </p:blipFill>
        <p:spPr bwMode="auto">
          <a:xfrm>
            <a:off x="31807" y="-180886"/>
            <a:ext cx="9086793" cy="5438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9456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8194" name="Picture 10" descr="Fig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5" t="8089"/>
          <a:stretch>
            <a:fillRect/>
          </a:stretch>
        </p:blipFill>
        <p:spPr bwMode="auto">
          <a:xfrm>
            <a:off x="838200" y="685800"/>
            <a:ext cx="7467600" cy="456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990600" y="152400"/>
            <a:ext cx="7162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SA" sz="3200" b="1" dirty="0">
                <a:solidFill>
                  <a:srgbClr val="FF0000"/>
                </a:solidFill>
              </a:rPr>
              <a:t>پوسيدگي دندان و مكانيسم عمل فلورايد موضعي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339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0242" name="Picture 11" descr="Fig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20" b="1636"/>
          <a:stretch>
            <a:fillRect/>
          </a:stretch>
        </p:blipFill>
        <p:spPr bwMode="auto">
          <a:xfrm>
            <a:off x="63500" y="-14068"/>
            <a:ext cx="8915400" cy="5271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515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1266" name="Picture 2" descr="fig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685800"/>
            <a:ext cx="8801100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86000" y="51054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a-IR" sz="2400" b="1" dirty="0">
                <a:solidFill>
                  <a:srgbClr val="FF0000"/>
                </a:solidFill>
              </a:rPr>
              <a:t>فلورايد موضعي </a:t>
            </a:r>
            <a:r>
              <a:rPr lang="fa-IR" sz="2400" b="1" dirty="0" smtClean="0">
                <a:solidFill>
                  <a:srgbClr val="FF0000"/>
                </a:solidFill>
              </a:rPr>
              <a:t>باعث </a:t>
            </a:r>
            <a:r>
              <a:rPr lang="fa-IR" sz="2400" b="1" dirty="0">
                <a:solidFill>
                  <a:srgbClr val="FF0000"/>
                </a:solidFill>
              </a:rPr>
              <a:t>پيشگيري از پوسيدگي از طريق متوقف نمودن فعاليت باكتري‌ها </a:t>
            </a:r>
            <a:r>
              <a:rPr lang="fa-IR" sz="2400" b="1" dirty="0" smtClean="0">
                <a:solidFill>
                  <a:srgbClr val="FF0000"/>
                </a:solidFill>
              </a:rPr>
              <a:t>مي‌گردد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054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ar-SA" sz="4800" b="1" dirty="0" smtClean="0">
                <a:solidFill>
                  <a:srgbClr val="FF0000"/>
                </a:solidFill>
              </a:rPr>
              <a:t>چ</a:t>
            </a:r>
            <a:r>
              <a:rPr lang="fa-IR" sz="4800" b="1" dirty="0" smtClean="0">
                <a:solidFill>
                  <a:srgbClr val="FF0000"/>
                </a:solidFill>
              </a:rPr>
              <a:t>گونه فلوراید قابل دسترسی است؟ 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04800" y="2145320"/>
            <a:ext cx="8610600" cy="3264880"/>
          </a:xfrm>
        </p:spPr>
        <p:txBody>
          <a:bodyPr>
            <a:normAutofit lnSpcReduction="10000"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B050"/>
                </a:solidFill>
              </a:rPr>
              <a:t>روش سیستمیک:</a:t>
            </a:r>
          </a:p>
          <a:p>
            <a:pPr marL="971550" lvl="1" indent="-514350" algn="r" rtl="1">
              <a:buFont typeface="Arial" pitchFamily="34" charset="0"/>
              <a:buChar char="•"/>
            </a:pPr>
            <a:r>
              <a:rPr lang="fa-IR" sz="3600" b="1" dirty="0" smtClean="0">
                <a:solidFill>
                  <a:srgbClr val="002060"/>
                </a:solidFill>
              </a:rPr>
              <a:t>آب مصرفی حاوی </a:t>
            </a:r>
            <a:r>
              <a:rPr lang="en-US" sz="3600" b="1" dirty="0" smtClean="0">
                <a:solidFill>
                  <a:srgbClr val="002060"/>
                </a:solidFill>
              </a:rPr>
              <a:t>PPM</a:t>
            </a:r>
            <a:r>
              <a:rPr lang="fa-IR" sz="3600" b="1" dirty="0" smtClean="0">
                <a:solidFill>
                  <a:srgbClr val="002060"/>
                </a:solidFill>
              </a:rPr>
              <a:t>1 فلوراید، </a:t>
            </a:r>
          </a:p>
          <a:p>
            <a:pPr marL="971550" lvl="1" indent="-514350" algn="r" rtl="1">
              <a:buFont typeface="Arial" pitchFamily="34" charset="0"/>
              <a:buChar char="•"/>
            </a:pPr>
            <a:r>
              <a:rPr lang="fa-IR" sz="3600" b="1" dirty="0" smtClean="0">
                <a:solidFill>
                  <a:srgbClr val="002060"/>
                </a:solidFill>
              </a:rPr>
              <a:t>قطره، قرص، نمک یا شیر حاوی فلوراید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B050"/>
                </a:solidFill>
              </a:rPr>
              <a:t>روش موضعی: </a:t>
            </a:r>
          </a:p>
          <a:p>
            <a:pPr marL="971550" lvl="1" indent="-514350" algn="r" rtl="1">
              <a:buFont typeface="Arial" pitchFamily="34" charset="0"/>
              <a:buChar char="•"/>
            </a:pPr>
            <a:r>
              <a:rPr lang="fa-IR" sz="3600" b="1" dirty="0" smtClean="0">
                <a:solidFill>
                  <a:srgbClr val="002060"/>
                </a:solidFill>
              </a:rPr>
              <a:t>خمیردندان، ژل، وارنیش، دهانشویه</a:t>
            </a:r>
            <a:endParaRPr lang="fa-IR" sz="3600" b="1" dirty="0" smtClean="0">
              <a:solidFill>
                <a:srgbClr val="00B050"/>
              </a:solidFill>
            </a:endParaRPr>
          </a:p>
          <a:p>
            <a:pPr algn="r" rtl="1"/>
            <a:endParaRPr lang="en-US" sz="4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596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متابولیسم و دفع فلوراید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فلوراید خوراکی از طریق دستگاه گوارش جذب می شود.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مصرف مواد غذایی محتوی کلسیم، جذب آن را کاهش می دهد.</a:t>
            </a:r>
          </a:p>
          <a:p>
            <a:pPr marL="514350" indent="-514350" algn="r" rtl="1">
              <a:buFont typeface="Arial" pitchFamily="34" charset="0"/>
              <a:buChar char="•"/>
            </a:pP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95732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متابولیسم و دفع فلوراید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145320"/>
            <a:ext cx="8153400" cy="3264880"/>
          </a:xfrm>
        </p:spPr>
        <p:txBody>
          <a:bodyPr>
            <a:normAutofit fontScale="92500"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حدود 10 تا 25% از فلوراید خوراکی جذب نشده و از طریق دستگاه گوارش دفع می شود.</a:t>
            </a:r>
          </a:p>
          <a:p>
            <a:pPr algn="r" rtl="1"/>
            <a:endParaRPr lang="fa-IR" sz="2800" b="1" dirty="0" smtClean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دفع فلوراید جذب شده انحصارا از طریق کلیه ها انجام می گیرد.</a:t>
            </a:r>
          </a:p>
          <a:p>
            <a:pPr marL="514350" indent="-514350" algn="r" rtl="1">
              <a:buFont typeface="Arial" pitchFamily="34" charset="0"/>
              <a:buChar char="•"/>
            </a:pPr>
            <a:endParaRPr lang="fa-IR" sz="4000" b="1" dirty="0" smtClean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392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چه کسانی بیشتر به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 </a:t>
            </a:r>
            <a:r>
              <a:rPr lang="fa-IR" sz="4800" b="1" dirty="0" smtClean="0">
                <a:solidFill>
                  <a:srgbClr val="FF0000"/>
                </a:solidFill>
              </a:rPr>
              <a:t>نیاز دارن</a:t>
            </a:r>
            <a:r>
              <a:rPr lang="ar-SA" sz="4800" b="1" dirty="0" smtClean="0">
                <a:solidFill>
                  <a:srgbClr val="FF0000"/>
                </a:solidFill>
              </a:rPr>
              <a:t>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 دارای پوسیدگی های متعدد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 فاقد دسترسی به دندانپزشک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افرادی که بهداشت دهانشان پایین است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افرادی که دهان خشک دارند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70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چه کسانی بیشتر به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 </a:t>
            </a:r>
            <a:r>
              <a:rPr lang="fa-IR" sz="4800" b="1" dirty="0" smtClean="0">
                <a:solidFill>
                  <a:srgbClr val="FF0000"/>
                </a:solidFill>
              </a:rPr>
              <a:t>نیاز دارن</a:t>
            </a:r>
            <a:r>
              <a:rPr lang="ar-SA" sz="4800" b="1" dirty="0" smtClean="0">
                <a:solidFill>
                  <a:srgbClr val="FF0000"/>
                </a:solidFill>
              </a:rPr>
              <a:t>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تعدد دفعات مصرف قند ها و کربوهیدرات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 دارای سیم های اورتودنسی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افرادی که از میان وعده ها بطور مکرر استفاده می کنند.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آیا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 </a:t>
            </a:r>
            <a:r>
              <a:rPr lang="fa-IR" sz="4800" b="1" dirty="0" smtClean="0">
                <a:solidFill>
                  <a:srgbClr val="FF0000"/>
                </a:solidFill>
              </a:rPr>
              <a:t>سلامت و بی خطر است؟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مصرف فلوراید به اندازه تجویز شده کاملا سلامت و بی خطر می باشد.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اما مصرف بیش از حد مجاز آن میتواند باعث بروز عوارضی گردد.</a:t>
            </a:r>
          </a:p>
        </p:txBody>
      </p:sp>
    </p:spTree>
    <p:extLst>
      <p:ext uri="{BB962C8B-B14F-4D97-AF65-F5344CB8AC3E}">
        <p14:creationId xmlns:p14="http://schemas.microsoft.com/office/powerpoint/2010/main" val="252934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آیا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 </a:t>
            </a:r>
            <a:r>
              <a:rPr lang="fa-IR" sz="4800" b="1" dirty="0" smtClean="0">
                <a:solidFill>
                  <a:srgbClr val="FF0000"/>
                </a:solidFill>
              </a:rPr>
              <a:t>سلامت و بی خطر است؟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مصرف بیش از </a:t>
            </a:r>
            <a:r>
              <a:rPr lang="en-US" sz="4000" b="1" dirty="0" smtClean="0">
                <a:solidFill>
                  <a:srgbClr val="002060"/>
                </a:solidFill>
              </a:rPr>
              <a:t>2PPM</a:t>
            </a:r>
            <a:r>
              <a:rPr lang="fa-IR" sz="4000" b="1" dirty="0" smtClean="0">
                <a:solidFill>
                  <a:srgbClr val="002060"/>
                </a:solidFill>
              </a:rPr>
              <a:t> میتواند باعث بروز فلوروزیس گردد.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مصرف بیش از </a:t>
            </a:r>
            <a:r>
              <a:rPr lang="en-US" sz="4000" b="1" dirty="0" smtClean="0">
                <a:solidFill>
                  <a:srgbClr val="002060"/>
                </a:solidFill>
              </a:rPr>
              <a:t>4PPM</a:t>
            </a:r>
            <a:r>
              <a:rPr lang="fa-IR" sz="4000" b="1" dirty="0" smtClean="0">
                <a:solidFill>
                  <a:srgbClr val="002060"/>
                </a:solidFill>
              </a:rPr>
              <a:t> میتواند باعث بروز عوارضی استخوانی گردد.</a:t>
            </a:r>
          </a:p>
        </p:txBody>
      </p:sp>
    </p:spTree>
    <p:extLst>
      <p:ext uri="{BB962C8B-B14F-4D97-AF65-F5344CB8AC3E}">
        <p14:creationId xmlns:p14="http://schemas.microsoft.com/office/powerpoint/2010/main" val="19342577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8000" b="1" dirty="0" smtClean="0">
                <a:solidFill>
                  <a:srgbClr val="FF0000"/>
                </a:solidFill>
              </a:rPr>
              <a:t> </a:t>
            </a:r>
            <a:r>
              <a:rPr lang="fa-IR" sz="8000" b="1" dirty="0" smtClean="0">
                <a:solidFill>
                  <a:srgbClr val="FF0000"/>
                </a:solidFill>
              </a:rPr>
              <a:t>اثر بخشی </a:t>
            </a:r>
            <a:r>
              <a:rPr lang="ar-SA" sz="8000" b="1" dirty="0" smtClean="0">
                <a:solidFill>
                  <a:srgbClr val="FF0000"/>
                </a:solidFill>
              </a:rPr>
              <a:t>فلوراید </a:t>
            </a:r>
            <a:endParaRPr lang="en-US" sz="8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1930: </a:t>
            </a:r>
          </a:p>
          <a:p>
            <a:pPr marL="1200150" lvl="1" indent="-742950" algn="r" rtl="1">
              <a:buFont typeface="+mj-lt"/>
              <a:buAutoNum type="arabicPeriod"/>
            </a:pPr>
            <a:r>
              <a:rPr lang="fa-IR" sz="3600" b="1" dirty="0" smtClean="0">
                <a:solidFill>
                  <a:srgbClr val="002060"/>
                </a:solidFill>
              </a:rPr>
              <a:t>50% کاهش پوسیدگی در دندانهای شیری و 60% در دندانهای دائمی گزارش شد.</a:t>
            </a:r>
          </a:p>
          <a:p>
            <a:pPr marL="1200150" lvl="1" indent="-742950" algn="r" rtl="1">
              <a:buFont typeface="+mj-lt"/>
              <a:buAutoNum type="arabicPeriod"/>
            </a:pPr>
            <a:r>
              <a:rPr lang="fa-IR" sz="3600" b="1" dirty="0" smtClean="0">
                <a:solidFill>
                  <a:srgbClr val="002060"/>
                </a:solidFill>
              </a:rPr>
              <a:t>میزان فلوراید مصرفی با شرایط آب و هوایی تغییر می کند.</a:t>
            </a:r>
            <a:endParaRPr lang="en-US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26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fa-IR" sz="6000" b="1" dirty="0" smtClean="0">
                <a:solidFill>
                  <a:srgbClr val="FF0000"/>
                </a:solidFill>
              </a:rPr>
              <a:t>مصرف </a:t>
            </a:r>
            <a:r>
              <a:rPr lang="ar-SA" sz="6000" b="1" dirty="0" smtClean="0">
                <a:solidFill>
                  <a:srgbClr val="FF0000"/>
                </a:solidFill>
              </a:rPr>
              <a:t>فلوراید </a:t>
            </a:r>
            <a:r>
              <a:rPr lang="fa-IR" sz="6000" b="1" dirty="0" smtClean="0">
                <a:solidFill>
                  <a:srgbClr val="FF0000"/>
                </a:solidFill>
              </a:rPr>
              <a:t>در جمعیت </a:t>
            </a:r>
            <a:endParaRPr lang="en-US" sz="60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2145320"/>
            <a:ext cx="8382000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تا کنون 35 کشور دارای سیستم اضافه کردن فلوراید به آب آشامیدنی هستند.</a:t>
            </a: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حدود 170 میلیون نفر در این کشورها از آب آشامیدنی حاوی فلوراید استفاده می کنند.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181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ar-SA" b="1" dirty="0">
                <a:solidFill>
                  <a:srgbClr val="FF0000"/>
                </a:solidFill>
              </a:rPr>
              <a:t>سطوح مطلوب فلوراید در آب آشامیدنی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کمتر از </a:t>
            </a:r>
            <a:r>
              <a:rPr lang="en-US" sz="4000" b="1" dirty="0" smtClean="0">
                <a:solidFill>
                  <a:srgbClr val="002060"/>
                </a:solidFill>
              </a:rPr>
              <a:t>0.6 PPM</a:t>
            </a:r>
            <a:r>
              <a:rPr lang="fa-IR" sz="4000" b="1" dirty="0" smtClean="0">
                <a:solidFill>
                  <a:srgbClr val="002060"/>
                </a:solidFill>
              </a:rPr>
              <a:t> = کم</a:t>
            </a:r>
          </a:p>
          <a:p>
            <a:pPr marL="514350" indent="-514350" algn="r" rtl="1">
              <a:buFont typeface="Arial" pitchFamily="34" charset="0"/>
              <a:buChar char="•"/>
            </a:pPr>
            <a:endParaRPr lang="fa-IR" sz="1600" b="1" dirty="0" smtClean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از </a:t>
            </a:r>
            <a:r>
              <a:rPr lang="en-US" sz="4000" b="1" dirty="0" smtClean="0">
                <a:solidFill>
                  <a:srgbClr val="002060"/>
                </a:solidFill>
              </a:rPr>
              <a:t>0.7 PPM</a:t>
            </a:r>
            <a:r>
              <a:rPr lang="fa-IR" sz="4000" b="1" dirty="0" smtClean="0">
                <a:solidFill>
                  <a:srgbClr val="002060"/>
                </a:solidFill>
              </a:rPr>
              <a:t> تا </a:t>
            </a:r>
            <a:r>
              <a:rPr lang="en-US" sz="4000" b="1" dirty="0" smtClean="0">
                <a:solidFill>
                  <a:srgbClr val="002060"/>
                </a:solidFill>
              </a:rPr>
              <a:t>1.2 PPM</a:t>
            </a:r>
            <a:r>
              <a:rPr lang="fa-IR" sz="4000" b="1" dirty="0" smtClean="0">
                <a:solidFill>
                  <a:srgbClr val="002060"/>
                </a:solidFill>
              </a:rPr>
              <a:t> = کافی</a:t>
            </a:r>
          </a:p>
          <a:p>
            <a:pPr marL="514350" indent="-514350" algn="r" rtl="1">
              <a:buFont typeface="Arial" pitchFamily="34" charset="0"/>
              <a:buChar char="•"/>
            </a:pPr>
            <a:endParaRPr lang="fa-IR" sz="1600" b="1" dirty="0" smtClean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بیشتر از </a:t>
            </a:r>
            <a:r>
              <a:rPr lang="en-US" sz="4000" b="1" dirty="0" smtClean="0">
                <a:solidFill>
                  <a:srgbClr val="002060"/>
                </a:solidFill>
              </a:rPr>
              <a:t>1.3 PPM</a:t>
            </a:r>
            <a:r>
              <a:rPr lang="fa-IR" sz="4000" b="1" dirty="0" smtClean="0">
                <a:solidFill>
                  <a:srgbClr val="002060"/>
                </a:solidFill>
              </a:rPr>
              <a:t> = زیاد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1840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6111434"/>
              </p:ext>
            </p:extLst>
          </p:nvPr>
        </p:nvGraphicFramePr>
        <p:xfrm>
          <a:off x="700746" y="1219202"/>
          <a:ext cx="7833654" cy="390890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958180"/>
                <a:gridCol w="1958180"/>
                <a:gridCol w="1958180"/>
                <a:gridCol w="1959114"/>
              </a:tblGrid>
              <a:tr h="636332">
                <a:tc gridSpan="3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kern="1600" dirty="0">
                          <a:effectLst/>
                        </a:rPr>
                        <a:t>فلوراید آب آشامیدنی</a:t>
                      </a:r>
                      <a:endParaRPr lang="en-US" sz="1600" b="1" kern="1600" dirty="0">
                        <a:solidFill>
                          <a:srgbClr val="7030A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 rtl="1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fa-IR" sz="1600" b="1" kern="1600">
                          <a:effectLst/>
                        </a:rPr>
                        <a:t>سن کودک</a:t>
                      </a:r>
                      <a:endParaRPr lang="en-US" sz="1600" b="1" kern="1600">
                        <a:solidFill>
                          <a:srgbClr val="7030A0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1090856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بیشتر از </a:t>
                      </a:r>
                      <a:r>
                        <a:rPr lang="fa-IR" sz="1600" b="1" dirty="0" smtClean="0">
                          <a:effectLst/>
                        </a:rPr>
                        <a:t>0.6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لیتر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</a:rPr>
                        <a:t>0.3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تا </a:t>
                      </a:r>
                      <a:r>
                        <a:rPr lang="fa-IR" sz="1600" b="1" dirty="0" smtClean="0">
                          <a:effectLst/>
                        </a:rPr>
                        <a:t>0.6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لیتر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کمتر از </a:t>
                      </a:r>
                      <a:r>
                        <a:rPr lang="fa-IR" sz="1600" b="1" dirty="0" smtClean="0">
                          <a:effectLst/>
                        </a:rPr>
                        <a:t>0.6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لیتر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5428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تا 6 ماهگی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  <a:tr h="545428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</a:rPr>
                        <a:t>0.25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روز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6 ماهگی تا 3 سالگی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  <a:tr h="545428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</a:rPr>
                        <a:t>0.25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روز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</a:rPr>
                        <a:t>0.5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روز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3 تا 6 سالگی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  <a:tr h="545428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نیاز نیست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600" b="1" dirty="0" smtClean="0">
                          <a:effectLst/>
                        </a:rPr>
                        <a:t>0.5</a:t>
                      </a:r>
                      <a:r>
                        <a:rPr lang="ar-SA" sz="1600" b="1" dirty="0" smtClean="0">
                          <a:effectLst/>
                        </a:rPr>
                        <a:t> </a:t>
                      </a:r>
                      <a:r>
                        <a:rPr lang="ar-SA" sz="1600" b="1" dirty="0">
                          <a:effectLst/>
                        </a:rPr>
                        <a:t>ميلي‌گرم در روز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1 ميلي‌گرم در روز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6 تا 16 سالگی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15950" y="188054"/>
            <a:ext cx="8070850" cy="1300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52352" rIns="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جدول مقدار فلوراید مکمل توصیه شده با توجه به فلوراید آب آشامیدنی </a:t>
            </a: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(ميلي‌گرم در روز)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434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401310"/>
              </p:ext>
            </p:extLst>
          </p:nvPr>
        </p:nvGraphicFramePr>
        <p:xfrm>
          <a:off x="533400" y="1066800"/>
          <a:ext cx="8001000" cy="405266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000023"/>
                <a:gridCol w="4000977"/>
              </a:tblGrid>
              <a:tr h="368424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</a:rPr>
                        <a:t> </a:t>
                      </a:r>
                      <a:r>
                        <a:rPr lang="fa-IR" sz="2000" b="1" dirty="0" smtClean="0">
                          <a:effectLst/>
                        </a:rPr>
                        <a:t>نوع</a:t>
                      </a:r>
                      <a:r>
                        <a:rPr lang="fa-IR" sz="2000" b="1" baseline="0" dirty="0" smtClean="0">
                          <a:effectLst/>
                        </a:rPr>
                        <a:t> </a:t>
                      </a:r>
                      <a:r>
                        <a:rPr lang="fa-IR" sz="2000" b="1" dirty="0" smtClean="0">
                          <a:effectLst/>
                        </a:rPr>
                        <a:t>فرآورده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مقدار فلوراید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قرص سدیم فلوراید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25/0، 5/0 و یا 1 ميلي‌گرم در هر قرص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Fluorigard</a:t>
                      </a:r>
                      <a:r>
                        <a:rPr lang="fa-IR" sz="2000" b="1">
                          <a:effectLst/>
                        </a:rPr>
                        <a:t> قطره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8/3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Fluordrops</a:t>
                      </a:r>
                      <a:r>
                        <a:rPr lang="fa-IR" sz="2000" b="1">
                          <a:effectLst/>
                        </a:rPr>
                        <a:t> قطره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7/1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Fluorigard</a:t>
                      </a:r>
                      <a:r>
                        <a:rPr lang="fa-IR" sz="2000" b="1">
                          <a:effectLst/>
                        </a:rPr>
                        <a:t> دهانشویه 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23/0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Colgate point two</a:t>
                      </a:r>
                      <a:r>
                        <a:rPr lang="fa-IR" sz="2000" b="1">
                          <a:effectLst/>
                        </a:rPr>
                        <a:t> دهانشویه 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9/0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</a:rPr>
                        <a:t>Fluorinse</a:t>
                      </a:r>
                      <a:r>
                        <a:rPr lang="fa-IR" sz="2000" b="1">
                          <a:effectLst/>
                        </a:rPr>
                        <a:t> دهانشویه‌ها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9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>
                          <a:effectLst/>
                        </a:rPr>
                        <a:t>ژل اسیدولیتد فسوفلوراید (</a:t>
                      </a:r>
                      <a:r>
                        <a:rPr lang="en-US" sz="2000" b="1">
                          <a:effectLst/>
                        </a:rPr>
                        <a:t>APF</a:t>
                      </a:r>
                      <a:r>
                        <a:rPr lang="fa-IR" sz="2000" b="1">
                          <a:effectLst/>
                        </a:rPr>
                        <a:t>)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3/12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>
                          <a:effectLst/>
                        </a:rPr>
                        <a:t>سدیم فلوراید 5 درصد وارنیش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6/22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>
                          <a:effectLst/>
                        </a:rPr>
                        <a:t>فوم سدیم فلوراید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05/9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36842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>
                          <a:effectLst/>
                        </a:rPr>
                        <a:t>دهانشویه دوگانه</a:t>
                      </a:r>
                      <a:endParaRPr lang="en-US" sz="20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000" b="1" dirty="0">
                          <a:effectLst/>
                        </a:rPr>
                        <a:t>3/3 ميلي‌گرم در ميلي‌ليتر</a:t>
                      </a:r>
                      <a:endParaRPr lang="en-US" sz="20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457200" y="241302"/>
            <a:ext cx="8305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جدول غلظت فلوراید در اشکال مختلف دارویی فلورایددار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73570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944370"/>
              </p:ext>
            </p:extLst>
          </p:nvPr>
        </p:nvGraphicFramePr>
        <p:xfrm>
          <a:off x="643596" y="963543"/>
          <a:ext cx="7890803" cy="423212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29699"/>
                <a:gridCol w="2630552"/>
                <a:gridCol w="2630552"/>
              </a:tblGrid>
              <a:tr h="995794"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                        مشخصات لكه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 </a:t>
                      </a:r>
                      <a:endParaRPr lang="en-US" sz="1600" b="1" dirty="0">
                        <a:effectLst/>
                      </a:endParaRPr>
                    </a:p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 smtClean="0">
                          <a:effectLst/>
                        </a:rPr>
                        <a:t>تشخيص</a:t>
                      </a:r>
                      <a:r>
                        <a:rPr lang="en-US" sz="1600" b="1" dirty="0" smtClean="0">
                          <a:effectLst/>
                        </a:rPr>
                        <a:t>  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فلوئوروزيس مختصر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لكه‌هاي مات مينا با علل غير از فلوئوروزيس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</a:tr>
              <a:tr h="746846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پخش لكه‌ها بر روي دندان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به صورت قرينه و در دندان‌هاي مشابه ديده مي‌شود غالبا در تعدا زيادي از دندان‌ها ديده مي‌شود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بندرت قرينه هستند فقط در يك يا چند دندان ديده مي‌شود. 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995794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محل لكه‌ها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غالباً دو سوم اكلوزالي سطح خارجي مينا مشاهده مي‌شود. و با خشك كردن كامل دندان در تمام سطح مينا ممكن اسن يافت شود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بيشتر در سط بيروني و يا در نزديك لبه دندان‌هاي پيششين بالا ديده مي‌شود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746846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شكل حدود لكه 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لكه‌به صورت نوارهاي افقي و غالباً در امدتداد خطوط پري‌كيماتا بر روي دندان مشاهده مي‌شود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معمولاً به صورت لكه‌هاي گرد و بيضي شكل هستند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746846">
                <a:tc>
                  <a:txBody>
                    <a:bodyPr/>
                    <a:lstStyle/>
                    <a:p>
                      <a:pPr marL="0" marR="0" algn="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چگونگي ديدن لكه‌ها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</a:rPr>
                        <a:t>در انعكاس نوري كه به طور عمودي در سطح دندان تابيده شودبهتر مشاهده مي‌شود</a:t>
                      </a:r>
                      <a:endParaRPr lang="en-US" sz="1600" b="1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</a:rPr>
                        <a:t>در نور معمولي مشاهده مي‌شود</a:t>
                      </a:r>
                      <a:endParaRPr lang="en-US" sz="1600" b="1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3924" y="255657"/>
            <a:ext cx="870907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جدول تشخيص فلوئوروزيس مختصر از لكه‌هاي محدود ديگري كه به غير از فلوروزيس ايجاد مي‌شوند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691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0" name="Picture 2" descr="C:\Users\marjaneh\Desktop\CALIBR\Examples of Enamel fluorosis by level\0-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0015"/>
            <a:ext cx="7391400" cy="504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276600" y="5257800"/>
            <a:ext cx="2971800" cy="838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eaLnBrk="0" hangingPunct="0"/>
            <a:r>
              <a:rPr lang="en-US" sz="2400">
                <a:latin typeface="Arial Black" pitchFamily="34" charset="0"/>
              </a:rPr>
              <a:t>Score: 0</a:t>
            </a:r>
          </a:p>
        </p:txBody>
      </p:sp>
    </p:spTree>
    <p:extLst>
      <p:ext uri="{BB962C8B-B14F-4D97-AF65-F5344CB8AC3E}">
        <p14:creationId xmlns:p14="http://schemas.microsoft.com/office/powerpoint/2010/main" val="88139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1" name="Picture 2" descr="C:\Users\marjaneh\Desktop\CALIBR\Examples of Enamel fluorosis by level\1-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37474"/>
            <a:ext cx="7467600" cy="5099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632200" y="5245100"/>
            <a:ext cx="2438400" cy="9144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algn="r" eaLnBrk="0" hangingPunct="0"/>
            <a:r>
              <a:rPr lang="en-US" sz="2800" dirty="0">
                <a:latin typeface="Arial Black" pitchFamily="34" charset="0"/>
              </a:rPr>
              <a:t>Score: 1</a:t>
            </a:r>
          </a:p>
        </p:txBody>
      </p:sp>
    </p:spTree>
    <p:extLst>
      <p:ext uri="{BB962C8B-B14F-4D97-AF65-F5344CB8AC3E}">
        <p14:creationId xmlns:p14="http://schemas.microsoft.com/office/powerpoint/2010/main" val="138905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8" name="Picture 2" descr="C:\Users\marjaneh\Desktop\CALIBR\Examples of Enamel fluorosis by level\2-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3553"/>
            <a:ext cx="7467600" cy="5100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314700" y="5194300"/>
            <a:ext cx="2971800" cy="838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eaLnBrk="0" hangingPunct="0"/>
            <a:r>
              <a:rPr lang="en-US" sz="2400" b="1">
                <a:latin typeface="Arial Black" pitchFamily="34" charset="0"/>
              </a:rPr>
              <a:t>Score: 2</a:t>
            </a:r>
          </a:p>
        </p:txBody>
      </p:sp>
    </p:spTree>
    <p:extLst>
      <p:ext uri="{BB962C8B-B14F-4D97-AF65-F5344CB8AC3E}">
        <p14:creationId xmlns:p14="http://schemas.microsoft.com/office/powerpoint/2010/main" val="366730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8" name="Picture 2" descr="C:\Users\marjaneh\Desktop\CALIBR\Examples of Enamel fluorosis by level\3-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24" y="148996"/>
            <a:ext cx="7366876" cy="5032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403600" y="5181600"/>
            <a:ext cx="2971800" cy="838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eaLnBrk="0" hangingPunct="0"/>
            <a:r>
              <a:rPr lang="en-US" sz="2400" b="1" dirty="0">
                <a:latin typeface="Arial Black" pitchFamily="34" charset="0"/>
              </a:rPr>
              <a:t>Score: 2 or 3</a:t>
            </a:r>
          </a:p>
        </p:txBody>
      </p:sp>
    </p:spTree>
    <p:extLst>
      <p:ext uri="{BB962C8B-B14F-4D97-AF65-F5344CB8AC3E}">
        <p14:creationId xmlns:p14="http://schemas.microsoft.com/office/powerpoint/2010/main" val="17745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8" name="Picture 2" descr="C:\Users\marjaneh\Desktop\CALIBR\Examples of Enamel fluorosis by level\4-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66992"/>
            <a:ext cx="7543800" cy="515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276600" y="5219700"/>
            <a:ext cx="2971800" cy="838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eaLnBrk="0" hangingPunct="0"/>
            <a:r>
              <a:rPr lang="en-US" sz="2400" b="1">
                <a:latin typeface="Arial Black" pitchFamily="34" charset="0"/>
              </a:rPr>
              <a:t>Score: 4</a:t>
            </a:r>
          </a:p>
        </p:txBody>
      </p:sp>
    </p:spTree>
    <p:extLst>
      <p:ext uri="{BB962C8B-B14F-4D97-AF65-F5344CB8AC3E}">
        <p14:creationId xmlns:p14="http://schemas.microsoft.com/office/powerpoint/2010/main" val="407624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8" name="Picture 2" descr="C:\Users\marjaneh\Desktop\CALIBR\Examples of Enamel fluorosis by level\5-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24" y="45125"/>
            <a:ext cx="7595476" cy="518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200400" y="5232400"/>
            <a:ext cx="2971800" cy="8382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 anchorCtr="1"/>
          <a:lstStyle/>
          <a:p>
            <a:pPr eaLnBrk="0" hangingPunct="0"/>
            <a:r>
              <a:rPr lang="en-US" sz="2400" b="1">
                <a:latin typeface="Arial Black" pitchFamily="34" charset="0"/>
              </a:rPr>
              <a:t>Score: 5</a:t>
            </a:r>
          </a:p>
        </p:txBody>
      </p:sp>
    </p:spTree>
    <p:extLst>
      <p:ext uri="{BB962C8B-B14F-4D97-AF65-F5344CB8AC3E}">
        <p14:creationId xmlns:p14="http://schemas.microsoft.com/office/powerpoint/2010/main" val="1723879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وارنیش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1752600"/>
            <a:ext cx="8229600" cy="3657600"/>
          </a:xfrm>
        </p:spPr>
        <p:txBody>
          <a:bodyPr>
            <a:normAutofit fontScale="77500" lnSpcReduction="20000"/>
          </a:bodyPr>
          <a:lstStyle/>
          <a:p>
            <a:pPr marL="571500" indent="-571500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در </a:t>
            </a:r>
            <a:r>
              <a:rPr lang="fa-IR" sz="4000" b="1" dirty="0">
                <a:solidFill>
                  <a:srgbClr val="002060"/>
                </a:solidFill>
              </a:rPr>
              <a:t>ايالات متحده، وارنيش فلورايد با تركيب سديم فلورايد 5% كه معادل 22600 فلورايد است در دسترس مي‌باشد</a:t>
            </a:r>
            <a:r>
              <a:rPr lang="fa-IR" sz="4000" b="1" dirty="0" smtClean="0">
                <a:solidFill>
                  <a:srgbClr val="002060"/>
                </a:solidFill>
              </a:rPr>
              <a:t>.</a:t>
            </a:r>
          </a:p>
          <a:p>
            <a:pPr rtl="1"/>
            <a:r>
              <a:rPr lang="fa-IR" sz="2100" b="1" dirty="0" smtClean="0">
                <a:solidFill>
                  <a:srgbClr val="002060"/>
                </a:solidFill>
              </a:rPr>
              <a:t> 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مطالعات </a:t>
            </a:r>
            <a:r>
              <a:rPr lang="fa-IR" sz="4000" b="1" dirty="0">
                <a:solidFill>
                  <a:srgbClr val="002060"/>
                </a:solidFill>
              </a:rPr>
              <a:t>كار آزمايي‌ها </a:t>
            </a:r>
            <a:r>
              <a:rPr lang="fa-IR" sz="4000" b="1" dirty="0" smtClean="0">
                <a:solidFill>
                  <a:srgbClr val="002060"/>
                </a:solidFill>
              </a:rPr>
              <a:t>ی باليني </a:t>
            </a:r>
            <a:r>
              <a:rPr lang="fa-IR" sz="4000" b="1" dirty="0">
                <a:solidFill>
                  <a:srgbClr val="002060"/>
                </a:solidFill>
              </a:rPr>
              <a:t>مبتني بر شواهد زيادي نشان مي‌دهد كه وارنيش فلورايد براي پيشگيري از پوسيدگي به صورت وسيعي در دنيا استفاده مي‌شود</a:t>
            </a:r>
            <a:r>
              <a:rPr lang="fa-IR" sz="4000" b="1" dirty="0" smtClean="0">
                <a:solidFill>
                  <a:srgbClr val="002060"/>
                </a:solidFill>
              </a:rPr>
              <a:t>.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2100" b="1" dirty="0" smtClean="0">
                <a:solidFill>
                  <a:srgbClr val="002060"/>
                </a:solidFill>
              </a:rPr>
              <a:t> 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en-US" sz="4000" dirty="0" smtClean="0">
                <a:solidFill>
                  <a:srgbClr val="002060"/>
                </a:solidFill>
              </a:rPr>
              <a:t>FDA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fa-IR" sz="4000" b="1" dirty="0" smtClean="0">
                <a:solidFill>
                  <a:srgbClr val="002060"/>
                </a:solidFill>
              </a:rPr>
              <a:t>وارنيش فلورايد را به عنوان ماده‌اي براي حساسيت دندان تأييد نموده است.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0142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وارنیش </a:t>
            </a:r>
            <a:r>
              <a:rPr lang="ar-SA" sz="4800" b="1" dirty="0" smtClean="0">
                <a:solidFill>
                  <a:srgbClr val="FF0000"/>
                </a:solidFill>
              </a:rPr>
              <a:t>فلوراید 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1981200"/>
            <a:ext cx="6705600" cy="3264880"/>
          </a:xfrm>
        </p:spPr>
        <p:txBody>
          <a:bodyPr>
            <a:normAutofit fontScale="92500" lnSpcReduction="10000"/>
          </a:bodyPr>
          <a:lstStyle/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 smtClean="0">
                <a:solidFill>
                  <a:srgbClr val="002060"/>
                </a:solidFill>
              </a:rPr>
              <a:t>تميز </a:t>
            </a:r>
            <a:r>
              <a:rPr lang="fa-IR" sz="4000" b="1" dirty="0">
                <a:solidFill>
                  <a:srgbClr val="002060"/>
                </a:solidFill>
              </a:rPr>
              <a:t>كردن </a:t>
            </a:r>
            <a:r>
              <a:rPr lang="fa-IR" sz="4000" b="1" dirty="0" smtClean="0">
                <a:solidFill>
                  <a:srgbClr val="002060"/>
                </a:solidFill>
              </a:rPr>
              <a:t>دندانها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>
                <a:solidFill>
                  <a:srgbClr val="002060"/>
                </a:solidFill>
              </a:rPr>
              <a:t>جداسازي و خشك نمودن </a:t>
            </a:r>
            <a:r>
              <a:rPr lang="fa-IR" sz="4000" b="1" dirty="0" smtClean="0">
                <a:solidFill>
                  <a:srgbClr val="002060"/>
                </a:solidFill>
              </a:rPr>
              <a:t>دندان‌ها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>
                <a:solidFill>
                  <a:srgbClr val="002060"/>
                </a:solidFill>
              </a:rPr>
              <a:t>ماليدن وارنيش به سطح </a:t>
            </a:r>
            <a:r>
              <a:rPr lang="fa-IR" sz="4000" b="1" dirty="0" smtClean="0">
                <a:solidFill>
                  <a:srgbClr val="002060"/>
                </a:solidFill>
              </a:rPr>
              <a:t>دندان‌ها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>
                <a:solidFill>
                  <a:srgbClr val="002060"/>
                </a:solidFill>
              </a:rPr>
              <a:t>سفت شدن </a:t>
            </a:r>
            <a:r>
              <a:rPr lang="fa-IR" sz="4000" b="1" dirty="0" smtClean="0">
                <a:solidFill>
                  <a:srgbClr val="002060"/>
                </a:solidFill>
              </a:rPr>
              <a:t>وارنيش</a:t>
            </a:r>
          </a:p>
          <a:p>
            <a:pPr marL="571500" indent="-571500" algn="r" rtl="1">
              <a:buFont typeface="Arial" pitchFamily="34" charset="0"/>
              <a:buChar char="•"/>
            </a:pPr>
            <a:r>
              <a:rPr lang="fa-IR" sz="4000" b="1" dirty="0">
                <a:solidFill>
                  <a:srgbClr val="002060"/>
                </a:solidFill>
              </a:rPr>
              <a:t>آموزش به بيمار 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8870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ar-SA" sz="3600" b="1" dirty="0">
                <a:solidFill>
                  <a:srgbClr val="FF0000"/>
                </a:solidFill>
              </a:rPr>
              <a:t>وارنيش فلورایدتراپی در بخش‌هاي دندانپزشكي</a:t>
            </a:r>
            <a:r>
              <a:rPr lang="en-US" sz="3600" b="1" i="1" dirty="0">
                <a:solidFill>
                  <a:srgbClr val="FF0000"/>
                </a:solidFill>
              </a:rPr>
              <a:t/>
            </a:r>
            <a:br>
              <a:rPr lang="en-US" sz="3600" b="1" i="1" dirty="0">
                <a:solidFill>
                  <a:srgbClr val="FF0000"/>
                </a:solidFill>
              </a:rPr>
            </a:b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/>
          </a:bodyPr>
          <a:lstStyle/>
          <a:p>
            <a:pPr rtl="1"/>
            <a:r>
              <a:rPr lang="fa-IR" sz="4000" b="1" dirty="0" smtClean="0">
                <a:solidFill>
                  <a:srgbClr val="002060"/>
                </a:solidFill>
              </a:rPr>
              <a:t>كل </a:t>
            </a:r>
            <a:r>
              <a:rPr lang="fa-IR" sz="4000" b="1" dirty="0">
                <a:solidFill>
                  <a:srgbClr val="002060"/>
                </a:solidFill>
              </a:rPr>
              <a:t>زمان انجام كار بستگي به سن بيمار و همكاري او و همچنين تجهيزات قابل دسترسي دارد ولي در مورد هر كودك از 10 تا 15 دقيقه متفاوت مي‌باشد.</a:t>
            </a:r>
            <a:endParaRPr lang="en-US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772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2290" name="Picture 2" descr="File00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8" y="457200"/>
            <a:ext cx="3827462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File002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7" y="469900"/>
            <a:ext cx="3827463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File002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7" y="2963863"/>
            <a:ext cx="3465513" cy="384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4388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رضایتنامه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 fontScale="40000" lnSpcReduction="20000"/>
          </a:bodyPr>
          <a:lstStyle/>
          <a:p>
            <a:pPr rtl="1"/>
            <a:r>
              <a:rPr lang="ar-SA" sz="4000" b="1" dirty="0">
                <a:solidFill>
                  <a:srgbClr val="002060"/>
                </a:solidFill>
              </a:rPr>
              <a:t>برنامه وارنيش فلورایدتراپی</a:t>
            </a:r>
            <a:endParaRPr lang="en-US" sz="4000" b="1" dirty="0">
              <a:solidFill>
                <a:srgbClr val="002060"/>
              </a:solidFill>
            </a:endParaRPr>
          </a:p>
          <a:p>
            <a:pPr rtl="1"/>
            <a:r>
              <a:rPr lang="fa-IR" sz="4000" b="1" dirty="0">
                <a:solidFill>
                  <a:srgbClr val="002060"/>
                </a:solidFill>
              </a:rPr>
              <a:t>والدين گرامي: </a:t>
            </a:r>
            <a:endParaRPr lang="en-US" sz="4000" b="1" dirty="0">
              <a:solidFill>
                <a:srgbClr val="002060"/>
              </a:solidFill>
            </a:endParaRPr>
          </a:p>
          <a:p>
            <a:pPr rtl="1"/>
            <a:r>
              <a:rPr lang="fa-IR" sz="4000" b="1" dirty="0">
                <a:solidFill>
                  <a:srgbClr val="002060"/>
                </a:solidFill>
              </a:rPr>
              <a:t>برنامه وارنيش فلورایدتراپی از برنامه‌هاي مؤثر در پيشگيري از پوسيدگي دندان مي‌باشد. در اين برنامه كه به تازگي از لاك فلورايدبر روي دندان‌ها ماليده مي‌شود كه باعث افزايش استحكام دندان‌ها و پيشگيري از پوسيدگي دندان مي‌گردد. اينخدمت به صورت رايگان ارايه مي‌شود و براي انجام اين خدمت با توجه به آمادگي دانشگاه علوم پزشكي در ارايه اين خدمت فقط اخذ رضايت شما كافي است. درصورت تمايل مي‌توانيد فرم رضايت‌نامه زير را تكميل و تا انجام خدمت وارنيش فلورايدتراپي توسط پرسنل دندانپزشكي (دندانپزشك، </a:t>
            </a:r>
            <a:r>
              <a:rPr lang="fa-IR" sz="4000" b="1" dirty="0" smtClean="0">
                <a:solidFill>
                  <a:srgbClr val="002060"/>
                </a:solidFill>
              </a:rPr>
              <a:t>انجام شود</a:t>
            </a:r>
            <a:r>
              <a:rPr lang="en-US" sz="4000" b="1" dirty="0" smtClean="0">
                <a:solidFill>
                  <a:srgbClr val="002060"/>
                </a:solidFill>
              </a:rPr>
              <a:t>(</a:t>
            </a:r>
            <a:endParaRPr lang="en-US" sz="4000" b="1" dirty="0">
              <a:solidFill>
                <a:srgbClr val="002060"/>
              </a:solidFill>
            </a:endParaRPr>
          </a:p>
          <a:p>
            <a:pPr rtl="1"/>
            <a:r>
              <a:rPr lang="fa-IR" sz="4000" b="1" dirty="0">
                <a:solidFill>
                  <a:srgbClr val="002060"/>
                </a:solidFill>
              </a:rPr>
              <a:t>نام كودك. . . . . . . . . . . . . . . . . . . . . تاريخ تولد. . . . . . . . . . . . . . . . . . . . . جنس. . . . . . . . . . . . . . . . . . . . . دخنر	پسر	 نام مدرسه. . . . . . . . . . . . . . . . . . . . .</a:t>
            </a:r>
            <a:endParaRPr lang="en-US" sz="4000" b="1" dirty="0">
              <a:solidFill>
                <a:srgbClr val="002060"/>
              </a:solidFill>
            </a:endParaRPr>
          </a:p>
          <a:p>
            <a:pPr rtl="1"/>
            <a:r>
              <a:rPr lang="fa-IR" sz="4000" b="1" dirty="0">
                <a:solidFill>
                  <a:srgbClr val="002060"/>
                </a:solidFill>
              </a:rPr>
              <a:t>آدرس منزل:</a:t>
            </a:r>
            <a:endParaRPr lang="en-US" sz="4000" b="1" dirty="0">
              <a:solidFill>
                <a:srgbClr val="002060"/>
              </a:solidFill>
            </a:endParaRPr>
          </a:p>
          <a:p>
            <a:pPr rtl="1"/>
            <a:r>
              <a:rPr lang="fa-IR" sz="4000" b="1" dirty="0">
                <a:solidFill>
                  <a:srgbClr val="002060"/>
                </a:solidFill>
              </a:rPr>
              <a:t>آيا بيمه دندانپزشكي دارند. بلي	 خير	اگر بلي شما جز كداميك از بيمه‌ها مي‌باشيد</a:t>
            </a:r>
            <a:endParaRPr lang="en-US" sz="4000" b="1" dirty="0">
              <a:solidFill>
                <a:srgbClr val="002060"/>
              </a:solidFill>
            </a:endParaRPr>
          </a:p>
          <a:p>
            <a:pPr marL="514350" indent="-514350" algn="r" rtl="1">
              <a:buFont typeface="Arial" pitchFamily="34" charset="0"/>
              <a:buChar char="•"/>
            </a:pP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2976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3314" name="Picture 2" descr="SAM_014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600"/>
            <a:ext cx="7772400" cy="497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08387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4338" name="Picture 2" descr="SAM_014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7150"/>
            <a:ext cx="69342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6513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15362" name="Picture 2" descr="SAM_014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648" y="12700"/>
            <a:ext cx="6961352" cy="5221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60675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fa-IR" sz="4800" b="1" dirty="0" smtClean="0">
                <a:solidFill>
                  <a:srgbClr val="FF0000"/>
                </a:solidFill>
              </a:rPr>
              <a:t>اثربخشی وارنیش فلوراید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 fontScale="92500" lnSpcReduction="10000"/>
          </a:bodyPr>
          <a:lstStyle/>
          <a:p>
            <a:pPr rtl="1"/>
            <a:r>
              <a:rPr lang="fa-IR" sz="4000" b="1" dirty="0" smtClean="0">
                <a:solidFill>
                  <a:srgbClr val="002060"/>
                </a:solidFill>
              </a:rPr>
              <a:t>وارنیش فلوراید + </a:t>
            </a:r>
          </a:p>
          <a:p>
            <a:pPr rtl="1"/>
            <a:r>
              <a:rPr lang="fa-IR" sz="4000" b="1" dirty="0" smtClean="0">
                <a:solidFill>
                  <a:srgbClr val="002060"/>
                </a:solidFill>
              </a:rPr>
              <a:t>آموزش بهداشت + </a:t>
            </a:r>
          </a:p>
          <a:p>
            <a:pPr rtl="1"/>
            <a:r>
              <a:rPr lang="fa-IR" sz="4000" b="1" dirty="0" smtClean="0">
                <a:solidFill>
                  <a:srgbClr val="002060"/>
                </a:solidFill>
              </a:rPr>
              <a:t>فیشور سیلانت =</a:t>
            </a:r>
          </a:p>
          <a:p>
            <a:pPr rtl="1"/>
            <a:r>
              <a:rPr lang="fa-IR" sz="4000" b="1" smtClean="0">
                <a:solidFill>
                  <a:srgbClr val="002060"/>
                </a:solidFill>
              </a:rPr>
              <a:t>75</a:t>
            </a:r>
            <a:r>
              <a:rPr lang="fa-IR" sz="4000" b="1" dirty="0" smtClean="0">
                <a:solidFill>
                  <a:srgbClr val="002060"/>
                </a:solidFill>
              </a:rPr>
              <a:t>% کاهش پوسیدگی دندان </a:t>
            </a:r>
          </a:p>
          <a:p>
            <a:pPr rtl="1"/>
            <a:r>
              <a:rPr lang="fa-IR" sz="4000" b="1" dirty="0" smtClean="0">
                <a:solidFill>
                  <a:srgbClr val="002060"/>
                </a:solidFill>
              </a:rPr>
              <a:t>در کودکان گروه هدف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506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551044"/>
              </p:ext>
            </p:extLst>
          </p:nvPr>
        </p:nvGraphicFramePr>
        <p:xfrm>
          <a:off x="643597" y="1371600"/>
          <a:ext cx="7890802" cy="374786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577784"/>
                <a:gridCol w="1577784"/>
                <a:gridCol w="1577784"/>
                <a:gridCol w="1578725"/>
                <a:gridCol w="1578725"/>
              </a:tblGrid>
              <a:tr h="713879">
                <a:tc rowSpan="2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</a:rPr>
                        <a:t>سن به سال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علائم معدی- روده‌ای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</a:rPr>
                        <a:t>مسمومیت کشنده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138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solidFill>
                            <a:srgbClr val="FF0000"/>
                          </a:solidFill>
                          <a:effectLst/>
                        </a:rPr>
                        <a:t>دهانشویه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0.05</a:t>
                      </a:r>
                      <a:r>
                        <a:rPr lang="fa-IR" sz="1800" dirty="0" smtClean="0">
                          <a:solidFill>
                            <a:srgbClr val="FF0000"/>
                          </a:solidFill>
                          <a:effectLst/>
                        </a:rPr>
                        <a:t>%</a:t>
                      </a:r>
                      <a:r>
                        <a:rPr lang="fa-IR" sz="1800" dirty="0" smtClean="0">
                          <a:effectLst/>
                        </a:rPr>
                        <a:t> 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</a:rPr>
                        <a:t>دهانشویه </a:t>
                      </a:r>
                      <a:r>
                        <a:rPr lang="en-US" sz="1800" dirty="0" smtClean="0">
                          <a:effectLst/>
                        </a:rPr>
                        <a:t>0.2</a:t>
                      </a:r>
                      <a:r>
                        <a:rPr lang="fa-IR" sz="1800" dirty="0" smtClean="0">
                          <a:effectLst/>
                        </a:rPr>
                        <a:t>%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solidFill>
                            <a:srgbClr val="FF0000"/>
                          </a:solidFill>
                          <a:effectLst/>
                        </a:rPr>
                        <a:t>دهانشویه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effectLst/>
                        </a:rPr>
                        <a:t>0.05</a:t>
                      </a:r>
                      <a:r>
                        <a:rPr lang="fa-IR" sz="1800" dirty="0" smtClean="0">
                          <a:solidFill>
                            <a:srgbClr val="FF0000"/>
                          </a:solidFill>
                          <a:effectLst/>
                        </a:rPr>
                        <a:t>% 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</a:rPr>
                        <a:t>دهانشویه </a:t>
                      </a:r>
                      <a:r>
                        <a:rPr lang="en-US" sz="1800" dirty="0" smtClean="0">
                          <a:effectLst/>
                        </a:rPr>
                        <a:t>0.2</a:t>
                      </a:r>
                      <a:r>
                        <a:rPr lang="fa-IR" sz="1800" dirty="0" smtClean="0">
                          <a:effectLst/>
                        </a:rPr>
                        <a:t>%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77336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5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86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22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2783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711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77336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10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130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33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4174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1067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  <a:tr h="773369"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15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196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50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>
                          <a:effectLst/>
                        </a:rPr>
                        <a:t>6261 ميلي‌ليتر</a:t>
                      </a:r>
                      <a:endParaRPr lang="en-US" sz="180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800" dirty="0">
                          <a:effectLst/>
                        </a:rPr>
                        <a:t>1660 ميلي‌ليتر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  <a:cs typeface="B Compset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561486" y="124361"/>
            <a:ext cx="7896714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جدول مقدار فلوراید ایجاد کننده مسمومیت‌های گوارشی کشنده </a:t>
            </a: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در دهانشویه سدیم فلوراید 05/0 درصد که دارای 23/0 ميلي‌گرم در ميلي‌ليتر فلوراید است و </a:t>
            </a: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دهانشویه سدیم فلوراید 2/0 درصد که دارای 9/0 ميلي‌گرم در ميلي‌ليتر فلوراید است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4270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952" y="539848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pic>
        <p:nvPicPr>
          <p:cNvPr id="4098" name="Picture 2" descr="sh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18"/>
          <a:stretch>
            <a:fillRect/>
          </a:stretch>
        </p:blipFill>
        <p:spPr bwMode="auto">
          <a:xfrm>
            <a:off x="523875" y="1066800"/>
            <a:ext cx="8086725" cy="4029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43596" y="304800"/>
            <a:ext cx="78146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800" b="1" dirty="0" smtClean="0">
                <a:solidFill>
                  <a:srgbClr val="FF0000"/>
                </a:solidFill>
              </a:rPr>
              <a:t> </a:t>
            </a:r>
            <a:r>
              <a:rPr lang="fa-IR" sz="2800" b="1" dirty="0">
                <a:solidFill>
                  <a:srgbClr val="FF0000"/>
                </a:solidFill>
              </a:rPr>
              <a:t>مقدار فلوراید ایجاد کننده مسمومیت‌های گوارشی و کشنده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71560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0"/>
            <a:ext cx="7772400" cy="10668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</a:rPr>
              <a:t> </a:t>
            </a:r>
            <a:r>
              <a:rPr lang="ar-SA" sz="4800" b="1" dirty="0">
                <a:solidFill>
                  <a:srgbClr val="FF0000"/>
                </a:solidFill>
              </a:rPr>
              <a:t>فلوراید چیست و در کجا یافت </a:t>
            </a:r>
            <a:r>
              <a:rPr lang="ar-SA" sz="4800" b="1" dirty="0" smtClean="0">
                <a:solidFill>
                  <a:srgbClr val="FF0000"/>
                </a:solidFill>
              </a:rPr>
              <a:t>ميشود</a:t>
            </a:r>
            <a:endParaRPr lang="en-US" sz="4800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F:\HP\Pictures\dii\LOGOS\WH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410200"/>
            <a:ext cx="963448" cy="92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HP\Pictures\dii\LOGOS\1284810465_4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793" t="4788" r="29908" b="5851"/>
          <a:stretch/>
        </p:blipFill>
        <p:spPr bwMode="auto">
          <a:xfrm>
            <a:off x="643596" y="5195668"/>
            <a:ext cx="963448" cy="116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924" y="6273225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SBMU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934200" y="6266297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WHOCC</a:t>
            </a:r>
            <a:endParaRPr lang="en-US" b="1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43596" y="2145320"/>
            <a:ext cx="7967004" cy="3264880"/>
          </a:xfrm>
        </p:spPr>
        <p:txBody>
          <a:bodyPr>
            <a:normAutofit fontScale="70000" lnSpcReduction="20000"/>
          </a:bodyPr>
          <a:lstStyle/>
          <a:p>
            <a:pPr rtl="1"/>
            <a:r>
              <a:rPr lang="ar-SA" sz="4000" dirty="0"/>
              <a:t>مسمومیت با فلوراید</a:t>
            </a:r>
            <a:endParaRPr lang="en-US" sz="4000" b="1" dirty="0"/>
          </a:p>
          <a:p>
            <a:r>
              <a:rPr lang="fa-IR" sz="4000" b="1" dirty="0"/>
              <a:t>با توجه به اینکه اشکال دارویی مختلف فلوراید برای پیشگیری از پوسیدگی استفاده مي‌شود داشتن اطلاع و دانش کافی از محدوده ایمنی مصرف آن برای هر شکل درمان مهم مي‌باشد. دوز کشنده فلوراید </a:t>
            </a:r>
            <a:r>
              <a:rPr lang="en-US" sz="4000" dirty="0"/>
              <a:t>Mg/Kg</a:t>
            </a:r>
            <a:r>
              <a:rPr lang="fa-IR" sz="4000" b="1" dirty="0"/>
              <a:t> 64-32 و دوز ایجاد کننده علائم گوارشی </a:t>
            </a:r>
            <a:r>
              <a:rPr lang="en-US" sz="4000" dirty="0"/>
              <a:t>Mg/Kg</a:t>
            </a:r>
            <a:r>
              <a:rPr lang="fa-IR" sz="4000" b="1" dirty="0"/>
              <a:t> 1 مي‌باشد هر چند که علائم بسیار خفیف با مقادیر زیر </a:t>
            </a:r>
            <a:r>
              <a:rPr lang="en-US" sz="4000" dirty="0"/>
              <a:t>Mg/Kg</a:t>
            </a:r>
            <a:r>
              <a:rPr lang="fa-IR" sz="4000" b="1" dirty="0"/>
              <a:t> 5 اتفاق مي‌افتد، جدول 4 مقادیر فلوراید در اشکال مختلف دارویی را نشان مي‌دهد (8). 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3245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41" y="0"/>
            <a:ext cx="917412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90600" y="3657601"/>
            <a:ext cx="7010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8000" b="1" dirty="0" smtClean="0">
                <a:solidFill>
                  <a:srgbClr val="FF0000"/>
                </a:solidFill>
              </a:rPr>
              <a:t>با تشکر از توجه شما</a:t>
            </a:r>
            <a:endParaRPr lang="en-US" sz="8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00600" y="838200"/>
            <a:ext cx="419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7200" dirty="0" smtClean="0"/>
              <a:t>سوالی هست؟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602495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2877</TotalTime>
  <Words>1471</Words>
  <Application>Microsoft Office PowerPoint</Application>
  <PresentationFormat>On-screen Show (4:3)</PresentationFormat>
  <Paragraphs>283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Arial Black</vt:lpstr>
      <vt:lpstr>B Compset</vt:lpstr>
      <vt:lpstr>Calibri</vt:lpstr>
      <vt:lpstr>Times New Roman</vt:lpstr>
      <vt:lpstr>Office Theme</vt:lpstr>
      <vt:lpstr>PowerPoint Presentation</vt:lpstr>
      <vt:lpstr>PowerPoint Presentation</vt:lpstr>
      <vt:lpstr> فلوراید چیست و در کجا یافت ميشود؟</vt:lpstr>
      <vt:lpstr> فلوراید چکار ميکند؟</vt:lpstr>
      <vt:lpstr> فلوراید چکار ميکند؟</vt:lpstr>
      <vt:lpstr> فلوراید چکار ميکند؟</vt:lpstr>
      <vt:lpstr>PowerPoint Presentation</vt:lpstr>
      <vt:lpstr> فلوراید چکار ميکند؟</vt:lpstr>
      <vt:lpstr>PowerPoint Presentation</vt:lpstr>
      <vt:lpstr>PowerPoint Presentation</vt:lpstr>
      <vt:lpstr>PowerPoint Presentation</vt:lpstr>
      <vt:lpstr>PowerPoint Presentation</vt:lpstr>
      <vt:lpstr> چگونه فلوراید قابل دسترسی است؟ </vt:lpstr>
      <vt:lpstr> متابولیسم و دفع فلوراید</vt:lpstr>
      <vt:lpstr> متابولیسم و دفع فلوراید</vt:lpstr>
      <vt:lpstr> چه کسانی بیشتر به فلوراید نیاز دارند</vt:lpstr>
      <vt:lpstr> چه کسانی بیشتر به فلوراید نیاز دارند</vt:lpstr>
      <vt:lpstr> آیا فلوراید سلامت و بی خطر است؟</vt:lpstr>
      <vt:lpstr> آیا فلوراید سلامت و بی خطر است؟</vt:lpstr>
      <vt:lpstr> اثر بخشی فلوراید </vt:lpstr>
      <vt:lpstr>مصرف فلوراید در جمعیت </vt:lpstr>
      <vt:lpstr> سطوح مطلوب فلوراید در آب آشامیدنی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وارنیش فلوراید</vt:lpstr>
      <vt:lpstr> وارنیش فلوراید </vt:lpstr>
      <vt:lpstr> وارنيش فلورایدتراپی در بخش‌هاي دندانپزشكي </vt:lpstr>
      <vt:lpstr>PowerPoint Presentation</vt:lpstr>
      <vt:lpstr> رضایتنامه</vt:lpstr>
      <vt:lpstr>PowerPoint Presentation</vt:lpstr>
      <vt:lpstr>PowerPoint Presentation</vt:lpstr>
      <vt:lpstr>PowerPoint Presentation</vt:lpstr>
      <vt:lpstr> اثربخشی وارنیش فلوراید</vt:lpstr>
      <vt:lpstr>PowerPoint Presentation</vt:lpstr>
      <vt:lpstr>PowerPoint Presentation</vt:lpstr>
      <vt:lpstr> فلوراید چیست و در کجا یافت ميشود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r.hajebi</dc:creator>
  <cp:lastModifiedBy>MisSalimi</cp:lastModifiedBy>
  <cp:revision>106</cp:revision>
  <dcterms:created xsi:type="dcterms:W3CDTF">2013-01-27T04:58:55Z</dcterms:created>
  <dcterms:modified xsi:type="dcterms:W3CDTF">2019-03-02T06:41:05Z</dcterms:modified>
</cp:coreProperties>
</file>